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02" r:id="rId5"/>
    <p:sldId id="299" r:id="rId6"/>
    <p:sldId id="329" r:id="rId7"/>
    <p:sldId id="330" r:id="rId8"/>
    <p:sldId id="336" r:id="rId9"/>
    <p:sldId id="331" r:id="rId10"/>
    <p:sldId id="334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4">
          <p15:clr>
            <a:srgbClr val="A4A3A4"/>
          </p15:clr>
        </p15:guide>
        <p15:guide id="2" pos="5457">
          <p15:clr>
            <a:srgbClr val="A4A3A4"/>
          </p15:clr>
        </p15:guide>
        <p15:guide id="3" pos="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Levin" initials="AL" lastIdx="11" clrIdx="0">
    <p:extLst>
      <p:ext uri="{19B8F6BF-5375-455C-9EA6-DF929625EA0E}">
        <p15:presenceInfo xmlns:p15="http://schemas.microsoft.com/office/powerpoint/2012/main" userId="S::alexander.levin@rsginc.com::96721646-0b5d-4214-b643-a6dd26ed02a8" providerId="AD"/>
      </p:ext>
    </p:extLst>
  </p:cmAuthor>
  <p:cmAuthor id="2" name="Florian Fessel" initials="FF" lastIdx="1" clrIdx="1">
    <p:extLst>
      <p:ext uri="{19B8F6BF-5375-455C-9EA6-DF929625EA0E}">
        <p15:presenceInfo xmlns:p15="http://schemas.microsoft.com/office/powerpoint/2012/main" userId="S::florian.fessel@rsginc.com::2c7342ba-1cc7-4383-a2bd-bbb14e9596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84A"/>
    <a:srgbClr val="262626"/>
    <a:srgbClr val="77787B"/>
    <a:srgbClr val="DCDDDE"/>
    <a:srgbClr val="B1B3B6"/>
    <a:srgbClr val="BA1222"/>
    <a:srgbClr val="524D85"/>
    <a:srgbClr val="FFC20E"/>
    <a:srgbClr val="63AF5E"/>
    <a:srgbClr val="75B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771" autoAdjust="0"/>
  </p:normalViewPr>
  <p:slideViewPr>
    <p:cSldViewPr snapToGrid="0" snapToObjects="1">
      <p:cViewPr varScale="1">
        <p:scale>
          <a:sx n="98" d="100"/>
          <a:sy n="98" d="100"/>
        </p:scale>
        <p:origin x="1956" y="78"/>
      </p:cViewPr>
      <p:guideLst>
        <p:guide orient="horz" pos="4264"/>
        <p:guide pos="5457"/>
        <p:guide pos="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Less than $25k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2017 Online</c:v>
                </c:pt>
                <c:pt idx="1">
                  <c:v>2017 Onboard</c:v>
                </c:pt>
                <c:pt idx="2">
                  <c:v>2017 Overall</c:v>
                </c:pt>
                <c:pt idx="3">
                  <c:v>2007 Overall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0.23500967980369999</c:v>
                </c:pt>
                <c:pt idx="1">
                  <c:v>0.37540697311370003</c:v>
                </c:pt>
                <c:pt idx="2">
                  <c:v>0.25013356595269998</c:v>
                </c:pt>
                <c:pt idx="3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D8-44DE-9CF8-3C8FA147646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$25k-$99,999</c:v>
                </c:pt>
              </c:strCache>
            </c:strRef>
          </c:tx>
          <c:spPr>
            <a:solidFill>
              <a:srgbClr val="48484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2017 Online</c:v>
                </c:pt>
                <c:pt idx="1">
                  <c:v>2017 Onboard</c:v>
                </c:pt>
                <c:pt idx="2">
                  <c:v>2017 Overall</c:v>
                </c:pt>
                <c:pt idx="3">
                  <c:v>2007 Overall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0.54269357022139997</c:v>
                </c:pt>
                <c:pt idx="1">
                  <c:v>0.56092503674289995</c:v>
                </c:pt>
                <c:pt idx="2">
                  <c:v>0.54465750141619995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D8-44DE-9CF8-3C8FA147646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$100k and over</c:v>
                </c:pt>
              </c:strCache>
            </c:strRef>
          </c:tx>
          <c:spPr>
            <a:solidFill>
              <a:srgbClr val="FFC20E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9D8-44DE-9CF8-3C8FA14764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2017 Online</c:v>
                </c:pt>
                <c:pt idx="1">
                  <c:v>2017 Onboard</c:v>
                </c:pt>
                <c:pt idx="2">
                  <c:v>2017 Overall</c:v>
                </c:pt>
                <c:pt idx="3">
                  <c:v>2007 Overall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4"/>
                <c:pt idx="0">
                  <c:v>0.22229674997499999</c:v>
                </c:pt>
                <c:pt idx="1">
                  <c:v>6.3667990143420006E-2</c:v>
                </c:pt>
                <c:pt idx="2">
                  <c:v>0.20520893263110002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D8-44DE-9CF8-3C8FA14764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84358784"/>
        <c:axId val="184360320"/>
      </c:barChart>
      <c:catAx>
        <c:axId val="1843587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4360320"/>
        <c:crosses val="autoZero"/>
        <c:auto val="1"/>
        <c:lblAlgn val="ctr"/>
        <c:lblOffset val="100"/>
        <c:noMultiLvlLbl val="0"/>
      </c:catAx>
      <c:valAx>
        <c:axId val="184360320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4358784"/>
        <c:crosses val="max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644543085525394"/>
          <c:y val="0.39667699313575916"/>
          <c:w val="0.2449523487031717"/>
          <c:h val="0.483366141086348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2"/>
    </a:solidFill>
    <a:ln w="9525" cap="flat" cmpd="sng" algn="ctr">
      <a:noFill/>
      <a:round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Work/Commute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2017 Online</c:v>
                </c:pt>
                <c:pt idx="1">
                  <c:v>2017 Onboard</c:v>
                </c:pt>
                <c:pt idx="2">
                  <c:v>2017 Overall</c:v>
                </c:pt>
                <c:pt idx="3">
                  <c:v>2007 Overall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0.60437062736390001</c:v>
                </c:pt>
                <c:pt idx="1">
                  <c:v>0.43634801979610005</c:v>
                </c:pt>
                <c:pt idx="2">
                  <c:v>0.58058815378609996</c:v>
                </c:pt>
                <c:pt idx="3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2A-4A97-96CB-F159D496B4A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48484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2017 Online</c:v>
                </c:pt>
                <c:pt idx="1">
                  <c:v>2017 Onboard</c:v>
                </c:pt>
                <c:pt idx="2">
                  <c:v>2017 Overall</c:v>
                </c:pt>
                <c:pt idx="3">
                  <c:v>2007 Overall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0.39562937263610004</c:v>
                </c:pt>
                <c:pt idx="1">
                  <c:v>0.56365198020389995</c:v>
                </c:pt>
                <c:pt idx="2">
                  <c:v>0.41941184621389999</c:v>
                </c:pt>
                <c:pt idx="3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2A-4A97-96CB-F159D496B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0915456"/>
        <c:axId val="140916992"/>
      </c:barChart>
      <c:catAx>
        <c:axId val="1409154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0916992"/>
        <c:crosses val="autoZero"/>
        <c:auto val="1"/>
        <c:lblAlgn val="ctr"/>
        <c:lblOffset val="100"/>
        <c:noMultiLvlLbl val="0"/>
      </c:catAx>
      <c:valAx>
        <c:axId val="140916992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0915456"/>
        <c:crosses val="max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643531958895182"/>
          <c:y val="0.55541681778146212"/>
          <c:w val="0.25219956489079703"/>
          <c:h val="0.289650622592957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2"/>
    </a:solidFill>
    <a:ln w="9525" cap="flat" cmpd="sng" algn="ctr">
      <a:noFill/>
      <a:round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B3D4B-E7F6-4A42-853B-40C1A88C262E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7C1A-D5B2-4BB7-A8A5-88681A8C6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6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86A57-3D42-1746-A4F9-9BA3F9944E9C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6EF74-4753-DA47-9B34-F93D23E4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8484A"/>
                </a:solidFill>
              </a:rPr>
              <a:t>Trip characteristics: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8484A"/>
                </a:solidFill>
              </a:rPr>
              <a:t>origin, destination, routes used, access/egress mode, time of day, trip purpose,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8484A"/>
                </a:solidFill>
              </a:rPr>
              <a:t>Demographics: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8484A"/>
                </a:solidFill>
              </a:rPr>
              <a:t>race, income, age, gender,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21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-MNR: 2006, 90k completes, $2+million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17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-ODs a last frontier for no online…because it feels so “place-based”: sampling plan, tell me about your current trip, etc.</a:t>
            </a:r>
          </a:p>
          <a:p>
            <a:endParaRPr lang="en-US" dirty="0"/>
          </a:p>
          <a:p>
            <a:r>
              <a:rPr lang="en-US" dirty="0"/>
              <a:t>Removed some sub-</a:t>
            </a:r>
            <a:r>
              <a:rPr lang="en-US" dirty="0" err="1"/>
              <a:t>bulllets</a:t>
            </a:r>
            <a:r>
              <a:rPr lang="en-US" dirty="0"/>
              <a:t> to make cleaner: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8484A"/>
                </a:solidFill>
              </a:rPr>
              <a:t>Fewer completions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8484A"/>
                </a:solidFill>
              </a:rPr>
              <a:t>Less statistical power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8484A"/>
                </a:solidFill>
              </a:rPr>
              <a:t>Less granular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8484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8484A"/>
                </a:solidFill>
              </a:rPr>
              <a:t>Established methodology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8484A"/>
                </a:solidFill>
              </a:rPr>
              <a:t>Trusted as best practice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8484A"/>
                </a:solidFill>
              </a:rPr>
              <a:t>Clear roadmap for project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8484A"/>
                </a:solidFill>
              </a:rPr>
              <a:t>More completions- INCLUDING SHORT TRIPS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8484A"/>
                </a:solidFill>
              </a:rPr>
              <a:t>More statistical power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8484A"/>
                </a:solidFill>
              </a:rPr>
              <a:t>More granular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8484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8484A"/>
                </a:solidFill>
              </a:rPr>
              <a:t>Unproven methodology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8484A"/>
                </a:solidFill>
              </a:rPr>
              <a:t>Not trusted as best practice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8484A"/>
                </a:solidFill>
              </a:rPr>
              <a:t>No clear roadmap for project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95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07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Nearly 70,000 completes, but only 42,000 weighted and used in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34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0" y="-6968"/>
            <a:ext cx="9153292" cy="686496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59844" y="2950340"/>
            <a:ext cx="4938712" cy="934919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3094355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44" y="4372053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August 12, 2015</a:t>
            </a:fld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3259138" y="4116388"/>
            <a:ext cx="4938712" cy="2555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94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592138" y="1420813"/>
            <a:ext cx="8094662" cy="4656137"/>
          </a:xfrm>
        </p:spPr>
        <p:txBody>
          <a:bodyPr>
            <a:noAutofit/>
          </a:bodyPr>
          <a:lstStyle>
            <a:lvl1pPr marL="344488" indent="-225425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6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9152466" cy="686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33"/>
          <a:stretch/>
        </p:blipFill>
        <p:spPr>
          <a:xfrm>
            <a:off x="773913" y="3131031"/>
            <a:ext cx="598339" cy="80282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472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9152466" cy="6864350"/>
          </a:xfrm>
          <a:prstGeom prst="rect">
            <a:avLst/>
          </a:prstGeom>
        </p:spPr>
      </p:pic>
      <p:sp>
        <p:nvSpPr>
          <p:cNvPr id="7" name="Rectangle 10"/>
          <p:cNvSpPr/>
          <p:nvPr userDrawn="1"/>
        </p:nvSpPr>
        <p:spPr>
          <a:xfrm>
            <a:off x="109561" y="2824744"/>
            <a:ext cx="820630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719275" y="3142803"/>
            <a:ext cx="515262" cy="7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572"/>
            <a:ext cx="9190094" cy="689257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-1" y="3756115"/>
            <a:ext cx="2702327" cy="999738"/>
          </a:xfrm>
          <a:prstGeom prst="roundRect">
            <a:avLst>
              <a:gd name="adj" fmla="val 1153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57943" y="4816174"/>
            <a:ext cx="2544384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spc="100" dirty="0" err="1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sz="1600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469900" y="4045304"/>
            <a:ext cx="446703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54110" y="3926260"/>
            <a:ext cx="1305973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26651" y="3926260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195638" y="3660775"/>
            <a:ext cx="4412720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195638" y="3888632"/>
            <a:ext cx="4413250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195638" y="4196178"/>
            <a:ext cx="4413250" cy="46007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196697" y="5118126"/>
            <a:ext cx="4412720" cy="285219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196696" y="5319212"/>
            <a:ext cx="4413250" cy="295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196697" y="5700263"/>
            <a:ext cx="4413250" cy="5549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684" y="-269462"/>
            <a:ext cx="5484386" cy="423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58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572"/>
            <a:ext cx="9190094" cy="6892571"/>
          </a:xfrm>
          <a:prstGeom prst="rect">
            <a:avLst/>
          </a:prstGeom>
        </p:spPr>
      </p:pic>
      <p:sp>
        <p:nvSpPr>
          <p:cNvPr id="15" name="Rounded Rectangle 14"/>
          <p:cNvSpPr/>
          <p:nvPr userDrawn="1"/>
        </p:nvSpPr>
        <p:spPr>
          <a:xfrm>
            <a:off x="-1" y="998396"/>
            <a:ext cx="2702327" cy="999738"/>
          </a:xfrm>
          <a:prstGeom prst="roundRect">
            <a:avLst>
              <a:gd name="adj" fmla="val 954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469900" y="1312334"/>
            <a:ext cx="446703" cy="68580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054110" y="1193290"/>
            <a:ext cx="1354186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1026651" y="1193290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341007" y="1994315"/>
            <a:ext cx="2269465" cy="5847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spc="100" dirty="0" err="1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195638" y="1233488"/>
            <a:ext cx="4412720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195638" y="1461345"/>
            <a:ext cx="4413250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195638" y="1768891"/>
            <a:ext cx="4413250" cy="46007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196697" y="2690839"/>
            <a:ext cx="4412720" cy="285219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196696" y="2891925"/>
            <a:ext cx="4413250" cy="295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196697" y="3272976"/>
            <a:ext cx="4413250" cy="5549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1776648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This is the RSG Palette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2666" y="1454150"/>
            <a:ext cx="8094134" cy="1143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24395" y="2968830"/>
            <a:ext cx="7220198" cy="1840676"/>
            <a:chOff x="724395" y="2968830"/>
            <a:chExt cx="7220198" cy="1318161"/>
          </a:xfrm>
        </p:grpSpPr>
        <p:sp>
          <p:nvSpPr>
            <p:cNvPr id="5" name="Rectangle 4"/>
            <p:cNvSpPr/>
            <p:nvPr/>
          </p:nvSpPr>
          <p:spPr>
            <a:xfrm>
              <a:off x="724395" y="2968830"/>
              <a:ext cx="1472540" cy="13181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15689" y="2968830"/>
              <a:ext cx="1472540" cy="13181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06983" y="2968830"/>
              <a:ext cx="593765" cy="1009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95752" y="2968830"/>
              <a:ext cx="593765" cy="1009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72646" y="2968830"/>
              <a:ext cx="593765" cy="1009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1415" y="2968830"/>
              <a:ext cx="593765" cy="1009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50184" y="2968830"/>
              <a:ext cx="593765" cy="10094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0828" y="2968830"/>
              <a:ext cx="593765" cy="10094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984" y="4085111"/>
              <a:ext cx="1282534" cy="2018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96399" y="4085111"/>
              <a:ext cx="1282534" cy="2018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50184" y="4085111"/>
              <a:ext cx="1282534" cy="2018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29395" y="4785757"/>
            <a:ext cx="3063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main colors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868884" y="2701036"/>
            <a:ext cx="3063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Pop/accent colors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251366" y="4833257"/>
            <a:ext cx="3681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Neutrals of grey and light warm yellow</a:t>
            </a:r>
          </a:p>
        </p:txBody>
      </p:sp>
    </p:spTree>
    <p:extLst>
      <p:ext uri="{BB962C8B-B14F-4D97-AF65-F5344CB8AC3E}">
        <p14:creationId xmlns:p14="http://schemas.microsoft.com/office/powerpoint/2010/main" val="31575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349"/>
            <a:ext cx="9152465" cy="6864349"/>
          </a:xfrm>
          <a:prstGeom prst="rect">
            <a:avLst/>
          </a:prstGeom>
        </p:spPr>
      </p:pic>
      <p:sp>
        <p:nvSpPr>
          <p:cNvPr id="10" name="Rectangle 10"/>
          <p:cNvSpPr/>
          <p:nvPr userDrawn="1"/>
        </p:nvSpPr>
        <p:spPr>
          <a:xfrm>
            <a:off x="109561" y="2824744"/>
            <a:ext cx="820630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59844" y="2950341"/>
            <a:ext cx="4938712" cy="91610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3094355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59844" y="4076096"/>
            <a:ext cx="4938712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44" y="4372053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August 12,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32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62281F-E348-4A50-A683-728A09664C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123"/>
          <a:stretch/>
        </p:blipFill>
        <p:spPr>
          <a:xfrm>
            <a:off x="152400" y="459870"/>
            <a:ext cx="8839200" cy="327980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52400" y="4044530"/>
            <a:ext cx="8839200" cy="25029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/>
          <p:cNvSpPr/>
          <p:nvPr userDrawn="1"/>
        </p:nvSpPr>
        <p:spPr>
          <a:xfrm>
            <a:off x="104019" y="3343990"/>
            <a:ext cx="820630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40191" y="3487702"/>
            <a:ext cx="4938712" cy="90013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14" y="3631717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0281" y="3487702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40191" y="4613458"/>
            <a:ext cx="4938712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40191" y="4909415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August 12,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7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2138" y="1436688"/>
            <a:ext cx="8094662" cy="437038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grey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92666" y="1454150"/>
            <a:ext cx="8094134" cy="1143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6" y="2724150"/>
            <a:ext cx="8094134" cy="300513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8741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120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92138" y="1533525"/>
            <a:ext cx="8094662" cy="192881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6" y="3636669"/>
            <a:ext cx="8094134" cy="2496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499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F68B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688975" indent="-2317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Autofit/>
          </a:bodyPr>
          <a:lstStyle>
            <a:lvl1pPr marL="2317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2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2593" y="1535113"/>
            <a:ext cx="5394207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92593" y="2174875"/>
            <a:ext cx="5394208" cy="3951288"/>
          </a:xfrm>
        </p:spPr>
        <p:txBody>
          <a:bodyPr>
            <a:noAutofit/>
          </a:bodyPr>
          <a:lstStyle>
            <a:lvl1pPr marL="346075" indent="-230188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92139" y="1535113"/>
            <a:ext cx="2578158" cy="4591050"/>
          </a:xfrm>
        </p:spPr>
        <p:txBody>
          <a:bodyPr>
            <a:noAutofit/>
          </a:bodyPr>
          <a:lstStyle>
            <a:lvl1pPr marL="344488" indent="-225425"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0252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2666" y="274638"/>
            <a:ext cx="8094133" cy="96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77058" y="275704"/>
            <a:ext cx="0" cy="959662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71215"/>
            <a:ext cx="299283" cy="29928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" y="6265266"/>
            <a:ext cx="9143999" cy="89537"/>
            <a:chOff x="1" y="6276051"/>
            <a:chExt cx="9143999" cy="89537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" y="6365588"/>
              <a:ext cx="8565430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565431" y="6276051"/>
              <a:ext cx="95250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660681" y="6276051"/>
              <a:ext cx="81015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741696" y="6365588"/>
              <a:ext cx="402304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8457258" y="6439474"/>
            <a:ext cx="381000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r"/>
            <a:fld id="{6AFB2962-CD7A-BA4A-83EB-E335D01B9653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5" r:id="rId3"/>
    <p:sldLayoutId id="2147483674" r:id="rId4"/>
    <p:sldLayoutId id="2147483660" r:id="rId5"/>
    <p:sldLayoutId id="2147483661" r:id="rId6"/>
    <p:sldLayoutId id="2147483672" r:id="rId7"/>
    <p:sldLayoutId id="2147483653" r:id="rId8"/>
    <p:sldLayoutId id="2147483673" r:id="rId9"/>
    <p:sldLayoutId id="2147483671" r:id="rId10"/>
    <p:sldLayoutId id="2147483667" r:id="rId11"/>
    <p:sldLayoutId id="2147483668" r:id="rId12"/>
    <p:sldLayoutId id="2147483669" r:id="rId13"/>
    <p:sldLayoutId id="2147483670" r:id="rId14"/>
    <p:sldLayoutId id="2147483675" r:id="rId15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8463" indent="-2794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Greg.spitz@rsginc.com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mailto:florian.fessel@rsginc.com" TargetMode="External"/><Relationship Id="rId4" Type="http://schemas.openxmlformats.org/officeDocument/2006/relationships/hyperlink" Target="mailto:alexander.levin@rsginc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Onboard, Online:</a:t>
            </a:r>
          </a:p>
          <a:p>
            <a:r>
              <a:rPr lang="en-US" sz="1600" dirty="0"/>
              <a:t>Cost-Effective Origin-Destination Research </a:t>
            </a:r>
          </a:p>
          <a:p>
            <a:r>
              <a:rPr lang="en-US" sz="1600" dirty="0"/>
              <a:t>Using Online Sample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01294" y="4758601"/>
            <a:ext cx="4938712" cy="290286"/>
          </a:xfrm>
        </p:spPr>
        <p:txBody>
          <a:bodyPr/>
          <a:lstStyle/>
          <a:p>
            <a:r>
              <a:rPr lang="en-US" sz="2000" dirty="0"/>
              <a:t>Alex Levin</a:t>
            </a:r>
          </a:p>
          <a:p>
            <a:r>
              <a:rPr lang="en-US" sz="2000" dirty="0"/>
              <a:t>TRB </a:t>
            </a:r>
            <a:r>
              <a:rPr lang="en-US" sz="2000" dirty="0" err="1"/>
              <a:t>AppCon</a:t>
            </a:r>
            <a:r>
              <a:rPr lang="en-US" sz="2000" dirty="0"/>
              <a:t> 2019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01294" y="5303863"/>
            <a:ext cx="4938712" cy="275543"/>
          </a:xfrm>
        </p:spPr>
        <p:txBody>
          <a:bodyPr/>
          <a:lstStyle/>
          <a:p>
            <a:r>
              <a:rPr lang="en-US" sz="2000" dirty="0"/>
              <a:t>June 3, 2019</a:t>
            </a:r>
          </a:p>
        </p:txBody>
      </p:sp>
    </p:spTree>
    <p:extLst>
      <p:ext uri="{BB962C8B-B14F-4D97-AF65-F5344CB8AC3E}">
        <p14:creationId xmlns:p14="http://schemas.microsoft.com/office/powerpoint/2010/main" val="298327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262626"/>
                </a:solidFill>
              </a:rPr>
              <a:t>METHODOLOGY </a:t>
            </a:r>
            <a:br>
              <a:rPr lang="en-US" dirty="0">
                <a:solidFill>
                  <a:srgbClr val="262626"/>
                </a:solidFill>
              </a:rPr>
            </a:br>
            <a:r>
              <a:rPr lang="en-US" dirty="0">
                <a:solidFill>
                  <a:srgbClr val="262626"/>
                </a:solidFill>
              </a:rPr>
              <a:t>Survey Format – Trip Diversity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262626"/>
                </a:solidFill>
              </a:rPr>
              <a:t>A wide spread of trips need to be captured.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5" y="2158093"/>
            <a:ext cx="7679099" cy="3005138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400" dirty="0"/>
              <a:t>QUOTAS</a:t>
            </a:r>
            <a:endParaRPr lang="en-US" sz="2400" dirty="0">
              <a:solidFill>
                <a:srgbClr val="F68B1F"/>
              </a:solidFill>
            </a:endParaRPr>
          </a:p>
          <a:p>
            <a:pPr marL="231775" lvl="1" indent="-176213">
              <a:spcBef>
                <a:spcPts val="200"/>
              </a:spcBef>
              <a:spcAft>
                <a:spcPts val="200"/>
              </a:spcAft>
            </a:pPr>
            <a:r>
              <a:rPr lang="en-US" sz="2000" dirty="0">
                <a:solidFill>
                  <a:srgbClr val="262626"/>
                </a:solidFill>
              </a:rPr>
              <a:t>Ask respondents which routes/lines they have used recently</a:t>
            </a:r>
          </a:p>
          <a:p>
            <a:pPr marL="231775" lvl="1" indent="-176213">
              <a:spcBef>
                <a:spcPts val="200"/>
              </a:spcBef>
              <a:spcAft>
                <a:spcPts val="200"/>
              </a:spcAft>
            </a:pPr>
            <a:r>
              <a:rPr lang="en-US" sz="2000" dirty="0">
                <a:solidFill>
                  <a:srgbClr val="262626"/>
                </a:solidFill>
              </a:rPr>
              <a:t>Based on their selections, assign to route/line based on “need”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C2A9C2-6A42-4A43-8598-B196DA580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98" y="3477126"/>
            <a:ext cx="7264067" cy="2653074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6981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262626"/>
                </a:solidFill>
              </a:rPr>
              <a:t>METHODOLOGY </a:t>
            </a:r>
            <a:br>
              <a:rPr lang="en-US" sz="2000" dirty="0">
                <a:solidFill>
                  <a:srgbClr val="262626"/>
                </a:solidFill>
              </a:rPr>
            </a:br>
            <a:r>
              <a:rPr lang="en-US" dirty="0">
                <a:solidFill>
                  <a:srgbClr val="262626"/>
                </a:solidFill>
              </a:rPr>
              <a:t>Survey Format – Trip Accuracy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262626"/>
                </a:solidFill>
              </a:rPr>
              <a:t>The survey should be structured so respondents can accurately describe their trips, as if in real-time, onboard.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5" y="2317483"/>
            <a:ext cx="7729213" cy="3005138"/>
          </a:xfrm>
        </p:spPr>
        <p:txBody>
          <a:bodyPr/>
          <a:lstStyle/>
          <a:p>
            <a:r>
              <a:rPr lang="en-US" sz="2400" dirty="0"/>
              <a:t>TRIP-BUILDER</a:t>
            </a:r>
            <a:endParaRPr lang="en-US" sz="2400" dirty="0">
              <a:solidFill>
                <a:srgbClr val="F68B1F"/>
              </a:solidFill>
            </a:endParaRPr>
          </a:p>
          <a:p>
            <a:pPr marL="231775" lvl="1" indent="-176213"/>
            <a:r>
              <a:rPr lang="en-US" sz="2000" dirty="0">
                <a:solidFill>
                  <a:srgbClr val="262626"/>
                </a:solidFill>
              </a:rPr>
              <a:t>Build out language and interface based on “assigned” trip</a:t>
            </a:r>
          </a:p>
          <a:p>
            <a:pPr marL="231775" lvl="1" indent="-176213"/>
            <a:r>
              <a:rPr lang="en-US" sz="2000" dirty="0">
                <a:solidFill>
                  <a:srgbClr val="262626"/>
                </a:solidFill>
              </a:rPr>
              <a:t>Walk respondent through their trip, as if an onboard conversation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43C329-3CD7-4034-947A-2F1A97B57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298" y="3659576"/>
            <a:ext cx="6393403" cy="255846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2196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262626"/>
                </a:solidFill>
              </a:rPr>
              <a:t>METHODOLOGY</a:t>
            </a:r>
            <a:br>
              <a:rPr lang="en-US" sz="2000" dirty="0">
                <a:solidFill>
                  <a:srgbClr val="262626"/>
                </a:solidFill>
              </a:rPr>
            </a:br>
            <a:r>
              <a:rPr lang="en-US" dirty="0">
                <a:solidFill>
                  <a:srgbClr val="262626"/>
                </a:solidFill>
              </a:rPr>
              <a:t>Weighting/Expansion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262626"/>
                </a:solidFill>
              </a:rPr>
              <a:t>Available onboard data can be used to make reasonable adjustments for comparability.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5" y="2293830"/>
            <a:ext cx="7845213" cy="3005138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400" dirty="0"/>
              <a:t>CLOSING THE GAP, ONE LAST TIME</a:t>
            </a:r>
            <a:endParaRPr lang="en-US" sz="2400" dirty="0">
              <a:solidFill>
                <a:srgbClr val="F68B1F"/>
              </a:solidFill>
            </a:endParaRPr>
          </a:p>
          <a:p>
            <a:pPr marL="231775" lvl="1" indent="-176213">
              <a:spcBef>
                <a:spcPts val="200"/>
              </a:spcBef>
              <a:spcAft>
                <a:spcPts val="200"/>
              </a:spcAft>
            </a:pPr>
            <a:r>
              <a:rPr lang="en-US" sz="2000" dirty="0">
                <a:solidFill>
                  <a:srgbClr val="262626"/>
                </a:solidFill>
              </a:rPr>
              <a:t>We know that an email list includes lots of infrequent riders (e.g., occasional business travelers, the “let’s go to the city” trips)</a:t>
            </a:r>
          </a:p>
          <a:p>
            <a:pPr marL="231775" lvl="1" indent="-176213">
              <a:spcBef>
                <a:spcPts val="200"/>
              </a:spcBef>
              <a:spcAft>
                <a:spcPts val="200"/>
              </a:spcAft>
            </a:pPr>
            <a:r>
              <a:rPr lang="en-US" sz="2000" dirty="0">
                <a:solidFill>
                  <a:srgbClr val="262626"/>
                </a:solidFill>
              </a:rPr>
              <a:t>Weight online trip frequency distribution (skewed infrequent) to that of onboard sample (less skewed) before expanding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264D75-9FB6-4E2B-9C3C-A18036791A4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6121" y="4735563"/>
          <a:ext cx="7285973" cy="1403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4880">
                  <a:extLst>
                    <a:ext uri="{9D8B030D-6E8A-4147-A177-3AD203B41FA5}">
                      <a16:colId xmlns:a16="http://schemas.microsoft.com/office/drawing/2014/main" val="950450477"/>
                    </a:ext>
                  </a:extLst>
                </a:gridCol>
                <a:gridCol w="1397031">
                  <a:extLst>
                    <a:ext uri="{9D8B030D-6E8A-4147-A177-3AD203B41FA5}">
                      <a16:colId xmlns:a16="http://schemas.microsoft.com/office/drawing/2014/main" val="1339004586"/>
                    </a:ext>
                  </a:extLst>
                </a:gridCol>
                <a:gridCol w="1397031">
                  <a:extLst>
                    <a:ext uri="{9D8B030D-6E8A-4147-A177-3AD203B41FA5}">
                      <a16:colId xmlns:a16="http://schemas.microsoft.com/office/drawing/2014/main" val="399843767"/>
                    </a:ext>
                  </a:extLst>
                </a:gridCol>
                <a:gridCol w="1397031">
                  <a:extLst>
                    <a:ext uri="{9D8B030D-6E8A-4147-A177-3AD203B41FA5}">
                      <a16:colId xmlns:a16="http://schemas.microsoft.com/office/drawing/2014/main" val="2241075737"/>
                    </a:ext>
                  </a:extLst>
                </a:gridCol>
              </a:tblGrid>
              <a:tr h="28061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 Trip Frequency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Online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Onboard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Overall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238841"/>
                  </a:ext>
                </a:extLst>
              </a:tr>
              <a:tr h="28061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62626"/>
                          </a:solidFill>
                          <a:effectLst/>
                        </a:rPr>
                        <a:t>5 days per week or more</a:t>
                      </a:r>
                      <a:endParaRPr lang="en-US" sz="1800" b="0" dirty="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62626"/>
                          </a:solidFill>
                          <a:effectLst/>
                        </a:rPr>
                        <a:t>52%</a:t>
                      </a:r>
                      <a:endParaRPr lang="en-US" sz="1800" dirty="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262626"/>
                          </a:solidFill>
                          <a:effectLst/>
                        </a:rPr>
                        <a:t>69%</a:t>
                      </a:r>
                      <a:endParaRPr lang="en-US" sz="180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262626"/>
                          </a:solidFill>
                          <a:effectLst/>
                        </a:rPr>
                        <a:t>54%</a:t>
                      </a:r>
                      <a:endParaRPr lang="en-US" sz="180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686744"/>
                  </a:ext>
                </a:extLst>
              </a:tr>
              <a:tr h="28061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62626"/>
                          </a:solidFill>
                          <a:effectLst/>
                        </a:rPr>
                        <a:t>1-4 days per week</a:t>
                      </a:r>
                      <a:endParaRPr lang="en-US" sz="1800" b="0" dirty="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62626"/>
                          </a:solidFill>
                          <a:effectLst/>
                        </a:rPr>
                        <a:t>24%</a:t>
                      </a:r>
                      <a:endParaRPr lang="en-US" sz="1800" dirty="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62626"/>
                          </a:solidFill>
                          <a:effectLst/>
                        </a:rPr>
                        <a:t>24%</a:t>
                      </a:r>
                      <a:endParaRPr lang="en-US" sz="1800" dirty="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262626"/>
                          </a:solidFill>
                          <a:effectLst/>
                        </a:rPr>
                        <a:t>24%</a:t>
                      </a:r>
                      <a:endParaRPr lang="en-US" sz="180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473201"/>
                  </a:ext>
                </a:extLst>
              </a:tr>
              <a:tr h="28061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262626"/>
                          </a:solidFill>
                          <a:effectLst/>
                        </a:rPr>
                        <a:t>Less than 1 day per week</a:t>
                      </a:r>
                      <a:endParaRPr lang="en-US" sz="1800" b="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62626"/>
                          </a:solidFill>
                          <a:effectLst/>
                        </a:rPr>
                        <a:t>23%</a:t>
                      </a:r>
                      <a:endParaRPr lang="en-US" sz="1800" dirty="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62626"/>
                          </a:solidFill>
                          <a:effectLst/>
                        </a:rPr>
                        <a:t>6%</a:t>
                      </a:r>
                      <a:endParaRPr lang="en-US" sz="1800" dirty="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62626"/>
                          </a:solidFill>
                          <a:effectLst/>
                        </a:rPr>
                        <a:t>22%</a:t>
                      </a:r>
                      <a:endParaRPr lang="en-US" sz="1800" dirty="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238232"/>
                  </a:ext>
                </a:extLst>
              </a:tr>
              <a:tr h="280617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62626"/>
                          </a:solidFill>
                          <a:effectLst/>
                        </a:rPr>
                        <a:t>Total  </a:t>
                      </a:r>
                      <a:endParaRPr lang="en-US" sz="1800" b="0" dirty="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262626"/>
                          </a:solidFill>
                          <a:effectLst/>
                        </a:rPr>
                        <a:t>100%</a:t>
                      </a:r>
                      <a:endParaRPr lang="en-US" sz="180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62626"/>
                          </a:solidFill>
                          <a:effectLst/>
                        </a:rPr>
                        <a:t>100%</a:t>
                      </a:r>
                      <a:endParaRPr lang="en-US" sz="1800" dirty="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62626"/>
                          </a:solidFill>
                          <a:effectLst/>
                        </a:rPr>
                        <a:t>100%</a:t>
                      </a:r>
                      <a:endParaRPr lang="en-US" sz="1800" dirty="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268650"/>
                  </a:ext>
                </a:extLst>
              </a:tr>
            </a:tbl>
          </a:graphicData>
        </a:graphic>
      </p:graphicFrame>
      <p:sp>
        <p:nvSpPr>
          <p:cNvPr id="3" name="Arrow: Up 2">
            <a:extLst>
              <a:ext uri="{FF2B5EF4-FFF2-40B4-BE49-F238E27FC236}">
                <a16:creationId xmlns:a16="http://schemas.microsoft.com/office/drawing/2014/main" id="{7943DE76-B098-4283-BEC9-9C6336C24077}"/>
              </a:ext>
            </a:extLst>
          </p:cNvPr>
          <p:cNvSpPr/>
          <p:nvPr/>
        </p:nvSpPr>
        <p:spPr>
          <a:xfrm>
            <a:off x="6143625" y="5085103"/>
            <a:ext cx="190500" cy="142876"/>
          </a:xfrm>
          <a:prstGeom prst="up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02CBEB6C-ACBF-45CA-9C1C-26B115ED519D}"/>
              </a:ext>
            </a:extLst>
          </p:cNvPr>
          <p:cNvSpPr/>
          <p:nvPr/>
        </p:nvSpPr>
        <p:spPr>
          <a:xfrm>
            <a:off x="4772025" y="5647611"/>
            <a:ext cx="190500" cy="142876"/>
          </a:xfrm>
          <a:prstGeom prst="up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B27D9DDE-F6A9-4725-BCF8-46E0A53AD149}"/>
              </a:ext>
            </a:extLst>
          </p:cNvPr>
          <p:cNvSpPr/>
          <p:nvPr/>
        </p:nvSpPr>
        <p:spPr>
          <a:xfrm rot="10800000">
            <a:off x="4772024" y="5085103"/>
            <a:ext cx="190500" cy="142876"/>
          </a:xfrm>
          <a:prstGeom prst="up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6837B870-508F-42AB-A64D-9B8A84EF7A0F}"/>
              </a:ext>
            </a:extLst>
          </p:cNvPr>
          <p:cNvSpPr/>
          <p:nvPr/>
        </p:nvSpPr>
        <p:spPr>
          <a:xfrm rot="10800000">
            <a:off x="6143625" y="5647611"/>
            <a:ext cx="190500" cy="142876"/>
          </a:xfrm>
          <a:prstGeom prst="up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B49002-6334-4867-85E3-CDC017A844CB}"/>
              </a:ext>
            </a:extLst>
          </p:cNvPr>
          <p:cNvSpPr txBox="1"/>
          <p:nvPr/>
        </p:nvSpPr>
        <p:spPr>
          <a:xfrm>
            <a:off x="617086" y="4400305"/>
            <a:ext cx="7375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solidFill>
                  <a:srgbClr val="262626"/>
                </a:solidFill>
              </a:rPr>
              <a:t>Unweighted 2017 CTA Trip Frequency by Intercept Mode</a:t>
            </a:r>
          </a:p>
        </p:txBody>
      </p:sp>
    </p:spTree>
    <p:extLst>
      <p:ext uri="{BB962C8B-B14F-4D97-AF65-F5344CB8AC3E}">
        <p14:creationId xmlns:p14="http://schemas.microsoft.com/office/powerpoint/2010/main" val="1065640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262626"/>
                </a:solidFill>
              </a:rPr>
              <a:t>RESULTS</a:t>
            </a:r>
            <a:br>
              <a:rPr lang="en-US" dirty="0">
                <a:solidFill>
                  <a:srgbClr val="262626"/>
                </a:solidFill>
              </a:rPr>
            </a:br>
            <a:r>
              <a:rPr lang="en-US" dirty="0">
                <a:solidFill>
                  <a:srgbClr val="262626"/>
                </a:solidFill>
              </a:rPr>
              <a:t>Online and Onboard Samples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262626"/>
                </a:solidFill>
              </a:rPr>
              <a:t>Online data can show biases (as all sample data do!), but onboard and online data can and should complement each other in geographies where bias is greatest.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6" y="2682026"/>
            <a:ext cx="7958668" cy="3005138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solidFill>
                  <a:srgbClr val="F68B1F"/>
                </a:solidFill>
              </a:rPr>
              <a:t>COMPLEMENTARY SUB-SAMPLES</a:t>
            </a:r>
          </a:p>
          <a:p>
            <a:pPr marL="231775" lvl="1" indent="-176213">
              <a:spcBef>
                <a:spcPts val="400"/>
              </a:spcBef>
              <a:spcAft>
                <a:spcPts val="400"/>
              </a:spcAft>
            </a:pPr>
            <a:r>
              <a:rPr lang="en-US" sz="2000" dirty="0">
                <a:solidFill>
                  <a:srgbClr val="262626"/>
                </a:solidFill>
              </a:rPr>
              <a:t>We know online sample will miss cash riders; onboard sample captures this</a:t>
            </a:r>
          </a:p>
          <a:p>
            <a:pPr marL="231775" lvl="1" indent="-176213">
              <a:spcBef>
                <a:spcPts val="400"/>
              </a:spcBef>
              <a:spcAft>
                <a:spcPts val="400"/>
              </a:spcAft>
            </a:pPr>
            <a:r>
              <a:rPr lang="en-US" sz="2000" dirty="0">
                <a:solidFill>
                  <a:srgbClr val="262626"/>
                </a:solidFill>
              </a:rPr>
              <a:t>By focusing onboard sampling in those areas w/ high cash ridership, we close other data distribution gaps that would exist in those geographies </a:t>
            </a:r>
          </a:p>
        </p:txBody>
      </p:sp>
    </p:spTree>
    <p:extLst>
      <p:ext uri="{BB962C8B-B14F-4D97-AF65-F5344CB8AC3E}">
        <p14:creationId xmlns:p14="http://schemas.microsoft.com/office/powerpoint/2010/main" val="3539932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262626"/>
                </a:solidFill>
              </a:rPr>
              <a:t>RESULTS</a:t>
            </a:r>
            <a:br>
              <a:rPr lang="en-US" dirty="0">
                <a:solidFill>
                  <a:srgbClr val="262626"/>
                </a:solidFill>
              </a:rPr>
            </a:br>
            <a:r>
              <a:rPr lang="en-US" dirty="0">
                <a:solidFill>
                  <a:srgbClr val="262626"/>
                </a:solidFill>
              </a:rPr>
              <a:t>Demographics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C9B680D-9283-476A-8355-B005168AEF3A}"/>
              </a:ext>
            </a:extLst>
          </p:cNvPr>
          <p:cNvGraphicFramePr/>
          <p:nvPr>
            <p:extLst/>
          </p:nvPr>
        </p:nvGraphicFramePr>
        <p:xfrm>
          <a:off x="210088" y="3374032"/>
          <a:ext cx="8552443" cy="2895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EE41A3A-15F8-42BA-8B0E-6E2698885200}"/>
              </a:ext>
            </a:extLst>
          </p:cNvPr>
          <p:cNvSpPr txBox="1"/>
          <p:nvPr/>
        </p:nvSpPr>
        <p:spPr>
          <a:xfrm>
            <a:off x="2243155" y="2868270"/>
            <a:ext cx="4486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</a:rPr>
              <a:t>Annual Household Income </a:t>
            </a:r>
          </a:p>
          <a:p>
            <a:pPr algn="ctr"/>
            <a:r>
              <a:rPr lang="en-US" sz="1600" dirty="0">
                <a:solidFill>
                  <a:srgbClr val="48484A"/>
                </a:solidFill>
              </a:rPr>
              <a:t>(CTA by Intercept Mode and Year)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3CEB263-6242-4247-B2CA-34698E424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2666" y="1454150"/>
            <a:ext cx="8094134" cy="1143000"/>
          </a:xfrm>
        </p:spPr>
        <p:txBody>
          <a:bodyPr/>
          <a:lstStyle/>
          <a:p>
            <a:r>
              <a:rPr lang="en-US" sz="2000" dirty="0">
                <a:solidFill>
                  <a:srgbClr val="262626"/>
                </a:solidFill>
              </a:rPr>
              <a:t>The data show difference and complementarity between onboard/online sample. However, the online differences are more pronounced for demographics than for trip characteristics.</a:t>
            </a:r>
          </a:p>
        </p:txBody>
      </p:sp>
    </p:spTree>
    <p:extLst>
      <p:ext uri="{BB962C8B-B14F-4D97-AF65-F5344CB8AC3E}">
        <p14:creationId xmlns:p14="http://schemas.microsoft.com/office/powerpoint/2010/main" val="3969919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262626"/>
                </a:solidFill>
              </a:rPr>
              <a:t>RESULTS</a:t>
            </a:r>
            <a:br>
              <a:rPr lang="en-US" dirty="0">
                <a:solidFill>
                  <a:srgbClr val="262626"/>
                </a:solidFill>
              </a:rPr>
            </a:br>
            <a:r>
              <a:rPr lang="en-US" dirty="0">
                <a:solidFill>
                  <a:srgbClr val="262626"/>
                </a:solidFill>
              </a:rPr>
              <a:t>Trip Characteristics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262626"/>
                </a:solidFill>
              </a:rPr>
              <a:t>The data show difference and complementarity between onboard/online sample. However, the online differences are more pronounced for demographics than for trip characteristics.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A442C22-55F8-4BE6-924F-E19312D2D7FB}"/>
              </a:ext>
            </a:extLst>
          </p:cNvPr>
          <p:cNvGraphicFramePr/>
          <p:nvPr>
            <p:extLst/>
          </p:nvPr>
        </p:nvGraphicFramePr>
        <p:xfrm>
          <a:off x="184825" y="3375626"/>
          <a:ext cx="8774349" cy="289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A413E26-8AAF-4C89-9E02-F37284EA9E5A}"/>
              </a:ext>
            </a:extLst>
          </p:cNvPr>
          <p:cNvSpPr txBox="1"/>
          <p:nvPr/>
        </p:nvSpPr>
        <p:spPr>
          <a:xfrm>
            <a:off x="2255975" y="2868270"/>
            <a:ext cx="4388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</a:rPr>
              <a:t>Trip Purpose</a:t>
            </a:r>
          </a:p>
          <a:p>
            <a:pPr algn="ctr"/>
            <a:r>
              <a:rPr lang="en-US" sz="1600" dirty="0">
                <a:solidFill>
                  <a:srgbClr val="48484A"/>
                </a:solidFill>
              </a:rPr>
              <a:t>(CTA by Intercept Mode and Year)</a:t>
            </a:r>
          </a:p>
        </p:txBody>
      </p:sp>
    </p:spTree>
    <p:extLst>
      <p:ext uri="{BB962C8B-B14F-4D97-AF65-F5344CB8AC3E}">
        <p14:creationId xmlns:p14="http://schemas.microsoft.com/office/powerpoint/2010/main" val="1882478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It Matters</a:t>
            </a:r>
          </a:p>
        </p:txBody>
      </p:sp>
    </p:spTree>
    <p:extLst>
      <p:ext uri="{BB962C8B-B14F-4D97-AF65-F5344CB8AC3E}">
        <p14:creationId xmlns:p14="http://schemas.microsoft.com/office/powerpoint/2010/main" val="2393976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Innovative Survey Data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i="1" dirty="0">
                <a:solidFill>
                  <a:srgbClr val="262626"/>
                </a:solidFill>
              </a:rPr>
              <a:t>“[inspirational quote about adaptation]” </a:t>
            </a:r>
            <a:br>
              <a:rPr lang="en-US" sz="2000" i="1" dirty="0">
                <a:solidFill>
                  <a:srgbClr val="262626"/>
                </a:solidFill>
              </a:rPr>
            </a:br>
            <a:r>
              <a:rPr lang="en-US" sz="2000" i="1" dirty="0">
                <a:solidFill>
                  <a:srgbClr val="262626"/>
                </a:solidFill>
              </a:rPr>
              <a:t>								</a:t>
            </a:r>
            <a:r>
              <a:rPr lang="en-US" sz="2000" dirty="0">
                <a:solidFill>
                  <a:srgbClr val="262626"/>
                </a:solidFill>
              </a:rPr>
              <a:t>–Darwin/Charlie Kaufman/Gabe Klein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6" y="2409223"/>
            <a:ext cx="7840230" cy="3005138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solidFill>
                  <a:srgbClr val="F68B1F"/>
                </a:solidFill>
              </a:rPr>
              <a:t>OVERCOME SHRINKING BUDGETS; MIND THE GAP</a:t>
            </a:r>
          </a:p>
          <a:p>
            <a:pPr marL="231775" lvl="1" indent="-176213">
              <a:spcBef>
                <a:spcPts val="200"/>
              </a:spcBef>
              <a:spcAft>
                <a:spcPts val="200"/>
              </a:spcAft>
            </a:pPr>
            <a:r>
              <a:rPr lang="en-US" sz="2000" dirty="0">
                <a:solidFill>
                  <a:srgbClr val="262626"/>
                </a:solidFill>
              </a:rPr>
              <a:t>Online sample a viable complement to onboard OD surveying when $ is tight (&lt;1/2 the cost of onboard!)</a:t>
            </a:r>
          </a:p>
          <a:p>
            <a:pPr marL="231775" lvl="1" indent="-176213">
              <a:spcBef>
                <a:spcPts val="200"/>
              </a:spcBef>
              <a:spcAft>
                <a:spcPts val="200"/>
              </a:spcAft>
            </a:pPr>
            <a:r>
              <a:rPr lang="en-US" sz="2000" dirty="0">
                <a:solidFill>
                  <a:srgbClr val="262626"/>
                </a:solidFill>
              </a:rPr>
              <a:t>Don’t be scared to go mixed-mode: embrace compromise to avoid trading one set of issues wholesale for another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AFA90F-7AC2-4E87-9A62-BF2191BA5B7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14381" y="4669276"/>
          <a:ext cx="6261847" cy="1653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7609">
                  <a:extLst>
                    <a:ext uri="{9D8B030D-6E8A-4147-A177-3AD203B41FA5}">
                      <a16:colId xmlns:a16="http://schemas.microsoft.com/office/drawing/2014/main" val="2270041828"/>
                    </a:ext>
                  </a:extLst>
                </a:gridCol>
                <a:gridCol w="1336175">
                  <a:extLst>
                    <a:ext uri="{9D8B030D-6E8A-4147-A177-3AD203B41FA5}">
                      <a16:colId xmlns:a16="http://schemas.microsoft.com/office/drawing/2014/main" val="2724322792"/>
                    </a:ext>
                  </a:extLst>
                </a:gridCol>
                <a:gridCol w="1286021">
                  <a:extLst>
                    <a:ext uri="{9D8B030D-6E8A-4147-A177-3AD203B41FA5}">
                      <a16:colId xmlns:a16="http://schemas.microsoft.com/office/drawing/2014/main" val="1584460319"/>
                    </a:ext>
                  </a:extLst>
                </a:gridCol>
                <a:gridCol w="1286021">
                  <a:extLst>
                    <a:ext uri="{9D8B030D-6E8A-4147-A177-3AD203B41FA5}">
                      <a16:colId xmlns:a16="http://schemas.microsoft.com/office/drawing/2014/main" val="722797508"/>
                    </a:ext>
                  </a:extLst>
                </a:gridCol>
                <a:gridCol w="1286021">
                  <a:extLst>
                    <a:ext uri="{9D8B030D-6E8A-4147-A177-3AD203B41FA5}">
                      <a16:colId xmlns:a16="http://schemas.microsoft.com/office/drawing/2014/main" val="3443824769"/>
                    </a:ext>
                  </a:extLst>
                </a:gridCol>
              </a:tblGrid>
              <a:tr h="309949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Completions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Cost</a:t>
                      </a:r>
                    </a:p>
                  </a:txBody>
                  <a:tcPr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209888"/>
                  </a:ext>
                </a:extLst>
              </a:tr>
              <a:tr h="265073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Year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Onboard</a:t>
                      </a:r>
                      <a:endParaRPr lang="en-US" sz="1800" b="0" i="0" dirty="0">
                        <a:solidFill>
                          <a:schemeClr val="bg1"/>
                        </a:solidFill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Online</a:t>
                      </a:r>
                      <a:endParaRPr lang="en-US" sz="1800" b="0" i="0" dirty="0">
                        <a:solidFill>
                          <a:schemeClr val="bg1"/>
                        </a:solidFill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 Survey</a:t>
                      </a:r>
                      <a:endParaRPr lang="en-US" sz="1800" b="0" i="0" dirty="0">
                        <a:solidFill>
                          <a:schemeClr val="bg1"/>
                        </a:solidFill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839088"/>
                  </a:ext>
                </a:extLst>
              </a:tr>
              <a:tr h="511326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48484A"/>
                          </a:solidFill>
                          <a:effectLst/>
                          <a:latin typeface="+mn-lt"/>
                        </a:rPr>
                        <a:t>2007</a:t>
                      </a:r>
                      <a:endParaRPr lang="en-US" sz="1800" b="0" dirty="0">
                        <a:solidFill>
                          <a:srgbClr val="48484A"/>
                        </a:solidFill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8484A"/>
                          </a:solidFill>
                          <a:effectLst/>
                          <a:latin typeface="+mn-lt"/>
                        </a:rPr>
                        <a:t>34,102 </a:t>
                      </a:r>
                      <a:endParaRPr lang="en-US" sz="1800" dirty="0">
                        <a:solidFill>
                          <a:srgbClr val="48484A"/>
                        </a:solidFill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8484A"/>
                          </a:solidFill>
                          <a:effectLst/>
                          <a:latin typeface="+mn-lt"/>
                        </a:rPr>
                        <a:t>    - </a:t>
                      </a:r>
                      <a:endParaRPr lang="en-US" sz="1800" dirty="0">
                        <a:solidFill>
                          <a:srgbClr val="48484A"/>
                        </a:solidFill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8484A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34,000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8484A"/>
                          </a:solidFill>
                          <a:effectLst/>
                          <a:latin typeface="+mn-lt"/>
                        </a:rPr>
                        <a:t>$24</a:t>
                      </a:r>
                      <a:endParaRPr lang="en-US" sz="1800" dirty="0">
                        <a:solidFill>
                          <a:srgbClr val="48484A"/>
                        </a:solidFill>
                        <a:effectLst/>
                        <a:latin typeface="+mn-lt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102617"/>
                  </a:ext>
                </a:extLst>
              </a:tr>
              <a:tr h="511326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48484A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8484A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5,174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8484A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37,000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8484A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42,000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8484A"/>
                          </a:solidFill>
                          <a:effectLst/>
                          <a:latin typeface="+mn-lt"/>
                          <a:ea typeface="Garamond" panose="02020404030301010803" pitchFamily="18" charset="0"/>
                          <a:cs typeface="Times New Roman" panose="02020603050405020304" pitchFamily="18" charset="0"/>
                        </a:rPr>
                        <a:t>$11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32099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FAAD5A6-4B79-42C5-9EBB-51DED404FFDA}"/>
              </a:ext>
            </a:extLst>
          </p:cNvPr>
          <p:cNvSpPr txBox="1"/>
          <p:nvPr/>
        </p:nvSpPr>
        <p:spPr>
          <a:xfrm>
            <a:off x="957800" y="4330722"/>
            <a:ext cx="7375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solidFill>
                  <a:srgbClr val="262626"/>
                </a:solidFill>
              </a:rPr>
              <a:t>2017 CTA OD Completion and Cost Summary</a:t>
            </a:r>
          </a:p>
        </p:txBody>
      </p:sp>
    </p:spTree>
    <p:extLst>
      <p:ext uri="{BB962C8B-B14F-4D97-AF65-F5344CB8AC3E}">
        <p14:creationId xmlns:p14="http://schemas.microsoft.com/office/powerpoint/2010/main" val="272434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-1" y="3756115"/>
            <a:ext cx="2702327" cy="999738"/>
          </a:xfrm>
          <a:prstGeom prst="roundRect">
            <a:avLst>
              <a:gd name="adj" fmla="val 1153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7943" y="4816174"/>
            <a:ext cx="25443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100" dirty="0" err="1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sz="1600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469900" y="4045304"/>
            <a:ext cx="446703" cy="685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54110" y="3632938"/>
            <a:ext cx="489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595959"/>
              </a:solidFill>
              <a:latin typeface="Arial"/>
              <a:cs typeface="Arial"/>
            </a:endParaRPr>
          </a:p>
          <a:p>
            <a:r>
              <a:rPr lang="en-US" sz="2000" b="1" dirty="0">
                <a:solidFill>
                  <a:srgbClr val="595959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026651" y="3926260"/>
            <a:ext cx="0" cy="655641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95638" y="5623799"/>
            <a:ext cx="4412720" cy="285219"/>
          </a:xfrm>
        </p:spPr>
        <p:txBody>
          <a:bodyPr/>
          <a:lstStyle/>
          <a:p>
            <a:r>
              <a:rPr lang="en-US" dirty="0"/>
              <a:t>Greg Spitz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95638" y="5851656"/>
            <a:ext cx="4413250" cy="222407"/>
          </a:xfrm>
        </p:spPr>
        <p:txBody>
          <a:bodyPr/>
          <a:lstStyle/>
          <a:p>
            <a:r>
              <a:rPr lang="en-US" dirty="0"/>
              <a:t>SENIOR DIRECTOR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195638" y="6033518"/>
            <a:ext cx="4413250" cy="460077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greg.spitz@rsginc.com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dirty="0"/>
              <a:t>802.359.6424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196168" y="3401511"/>
            <a:ext cx="4412720" cy="285219"/>
          </a:xfrm>
        </p:spPr>
        <p:txBody>
          <a:bodyPr/>
          <a:lstStyle/>
          <a:p>
            <a:r>
              <a:rPr lang="en-US" dirty="0"/>
              <a:t>Alex Levin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196167" y="3602597"/>
            <a:ext cx="4413250" cy="295275"/>
          </a:xfrm>
        </p:spPr>
        <p:txBody>
          <a:bodyPr/>
          <a:lstStyle/>
          <a:p>
            <a:r>
              <a:rPr lang="en-US" dirty="0"/>
              <a:t>SENIOR ANALYST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196168" y="3784196"/>
            <a:ext cx="4413250" cy="554919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alexander.levin@rsginc.com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dirty="0"/>
              <a:t>312.605.9206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858DE7A4-FE03-447C-A3C9-4793FE86C93A}"/>
              </a:ext>
            </a:extLst>
          </p:cNvPr>
          <p:cNvSpPr txBox="1">
            <a:spLocks/>
          </p:cNvSpPr>
          <p:nvPr/>
        </p:nvSpPr>
        <p:spPr>
          <a:xfrm>
            <a:off x="3189607" y="4528609"/>
            <a:ext cx="4412720" cy="28521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Florian Fessel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F1D5870-1147-4D73-B70E-88A61007039C}"/>
              </a:ext>
            </a:extLst>
          </p:cNvPr>
          <p:cNvSpPr txBox="1">
            <a:spLocks/>
          </p:cNvSpPr>
          <p:nvPr/>
        </p:nvSpPr>
        <p:spPr>
          <a:xfrm>
            <a:off x="3189607" y="4756466"/>
            <a:ext cx="4413250" cy="2224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SENIOR CONSULTANT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895943F-C5C0-4D4B-8525-DC9F3AA97264}"/>
              </a:ext>
            </a:extLst>
          </p:cNvPr>
          <p:cNvSpPr txBox="1">
            <a:spLocks/>
          </p:cNvSpPr>
          <p:nvPr/>
        </p:nvSpPr>
        <p:spPr>
          <a:xfrm>
            <a:off x="3189607" y="4957369"/>
            <a:ext cx="4413250" cy="4600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florian.fessel@rsginc.com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dirty="0"/>
              <a:t>802.861.0507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BC08FC-9128-46B1-97EA-9979B815EE6A}"/>
              </a:ext>
            </a:extLst>
          </p:cNvPr>
          <p:cNvSpPr/>
          <p:nvPr/>
        </p:nvSpPr>
        <p:spPr>
          <a:xfrm>
            <a:off x="5759865" y="5623799"/>
            <a:ext cx="3180637" cy="9957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Image result for cta">
            <a:extLst>
              <a:ext uri="{FF2B5EF4-FFF2-40B4-BE49-F238E27FC236}">
                <a16:creationId xmlns:a16="http://schemas.microsoft.com/office/drawing/2014/main" id="{AE8CD1F2-47EE-4CEF-851B-67564C6B9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859" y="5860948"/>
            <a:ext cx="528488" cy="52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D210BB59-3BEE-4B0A-9B71-B1D7BA18B60B}"/>
              </a:ext>
            </a:extLst>
          </p:cNvPr>
          <p:cNvSpPr txBox="1">
            <a:spLocks/>
          </p:cNvSpPr>
          <p:nvPr/>
        </p:nvSpPr>
        <p:spPr>
          <a:xfrm>
            <a:off x="6364685" y="5681964"/>
            <a:ext cx="1828800" cy="2852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Emily Drexler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DA280853-7A09-4A46-98B6-B5F1884C2602}"/>
              </a:ext>
            </a:extLst>
          </p:cNvPr>
          <p:cNvSpPr txBox="1">
            <a:spLocks/>
          </p:cNvSpPr>
          <p:nvPr/>
        </p:nvSpPr>
        <p:spPr>
          <a:xfrm>
            <a:off x="6364684" y="5883050"/>
            <a:ext cx="1828800" cy="295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STRATEGIC PLANNER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3876A91-B9A4-4B51-A866-BDD881269DB7}"/>
              </a:ext>
            </a:extLst>
          </p:cNvPr>
          <p:cNvSpPr txBox="1">
            <a:spLocks/>
          </p:cNvSpPr>
          <p:nvPr/>
        </p:nvSpPr>
        <p:spPr>
          <a:xfrm>
            <a:off x="6364685" y="6064649"/>
            <a:ext cx="2665811" cy="554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edrexler@transitchicago.com</a:t>
            </a:r>
          </a:p>
          <a:p>
            <a:r>
              <a:rPr lang="en-US" dirty="0">
                <a:solidFill>
                  <a:schemeClr val="tx1"/>
                </a:solidFill>
              </a:rPr>
              <a:t>312.681.4249</a:t>
            </a:r>
          </a:p>
        </p:txBody>
      </p:sp>
    </p:spTree>
    <p:extLst>
      <p:ext uri="{BB962C8B-B14F-4D97-AF65-F5344CB8AC3E}">
        <p14:creationId xmlns:p14="http://schemas.microsoft.com/office/powerpoint/2010/main" val="314023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4226506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Transit Origin-Destination (OD) surveys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48484A"/>
                </a:solidFill>
              </a:rPr>
              <a:t>ODs are an important planning resource for transit agencies.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93ECA-435A-4459-89D0-945040C53964}"/>
              </a:ext>
            </a:extLst>
          </p:cNvPr>
          <p:cNvSpPr txBox="1"/>
          <p:nvPr/>
        </p:nvSpPr>
        <p:spPr>
          <a:xfrm>
            <a:off x="592666" y="2274838"/>
            <a:ext cx="69658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</a:rPr>
              <a:t>WHAT IS IT?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8484A"/>
                </a:solidFill>
              </a:rPr>
              <a:t>Survey of onboard riders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8484A"/>
                </a:solidFill>
              </a:rPr>
              <a:t>Trip characteristics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8484A"/>
                </a:solidFill>
              </a:rPr>
              <a:t>Demographics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8484A"/>
                </a:solidFill>
              </a:rPr>
              <a:t>The who, what, when, where, why for public transit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460945-EE8D-4F42-8D49-63575447B90D}"/>
              </a:ext>
            </a:extLst>
          </p:cNvPr>
          <p:cNvSpPr txBox="1"/>
          <p:nvPr/>
        </p:nvSpPr>
        <p:spPr>
          <a:xfrm>
            <a:off x="592666" y="4080411"/>
            <a:ext cx="768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</a:rPr>
              <a:t>WHY DO IT?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8484A"/>
                </a:solidFill>
              </a:rPr>
              <a:t>General strategic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8484A"/>
                </a:solidFill>
              </a:rPr>
              <a:t>Title VI analysis and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8484A"/>
                </a:solidFill>
              </a:rPr>
              <a:t>FTA New Starts requirement -- before/after</a:t>
            </a:r>
          </a:p>
        </p:txBody>
      </p:sp>
    </p:spTree>
    <p:extLst>
      <p:ext uri="{BB962C8B-B14F-4D97-AF65-F5344CB8AC3E}">
        <p14:creationId xmlns:p14="http://schemas.microsoft.com/office/powerpoint/2010/main" val="340570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Challenge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48484A"/>
                </a:solidFill>
              </a:rPr>
              <a:t>Best practice says an Origin-Destination should include a 10% sample of daily ridership. This level of effort can become cost-prohibitive.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93ECA-435A-4459-89D0-945040C53964}"/>
              </a:ext>
            </a:extLst>
          </p:cNvPr>
          <p:cNvSpPr txBox="1"/>
          <p:nvPr/>
        </p:nvSpPr>
        <p:spPr>
          <a:xfrm>
            <a:off x="592666" y="2577081"/>
            <a:ext cx="768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</a:rPr>
              <a:t>FOR EXAMPLE, FOR         …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dirty="0">
                <a:solidFill>
                  <a:srgbClr val="48484A"/>
                </a:solidFill>
              </a:rPr>
              <a:t>1.6 million daily rides * 0.10 = 160k rider sample size = </a:t>
            </a:r>
            <a:r>
              <a:rPr lang="en-US" sz="2000" b="1" dirty="0">
                <a:solidFill>
                  <a:schemeClr val="accent3"/>
                </a:solidFill>
              </a:rPr>
              <a:t>$$$</a:t>
            </a:r>
          </a:p>
          <a:p>
            <a:endParaRPr lang="en-US" sz="2000" dirty="0">
              <a:solidFill>
                <a:srgbClr val="48484A"/>
              </a:solidFill>
            </a:endParaRPr>
          </a:p>
          <a:p>
            <a:r>
              <a:rPr lang="en-US" sz="2000" b="1" dirty="0">
                <a:solidFill>
                  <a:schemeClr val="bg2"/>
                </a:solidFill>
              </a:rPr>
              <a:t>NEED TO BE REALISTIC</a:t>
            </a:r>
            <a:endParaRPr lang="en-US" sz="2000" dirty="0">
              <a:solidFill>
                <a:srgbClr val="48484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8484A"/>
                </a:solidFill>
              </a:rPr>
              <a:t>Onboard surveys are expensive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8484A"/>
                </a:solidFill>
              </a:rPr>
              <a:t>Agencies don’t have unlimited budgets for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8484A"/>
                </a:solidFill>
              </a:rPr>
              <a:t>Large onboard efforts become financially infeasible, even if valuable</a:t>
            </a:r>
          </a:p>
        </p:txBody>
      </p:sp>
      <p:pic>
        <p:nvPicPr>
          <p:cNvPr id="1026" name="Picture 2" descr="Image result for cta">
            <a:extLst>
              <a:ext uri="{FF2B5EF4-FFF2-40B4-BE49-F238E27FC236}">
                <a16:creationId xmlns:a16="http://schemas.microsoft.com/office/drawing/2014/main" id="{4EB36E97-0A2F-4AEE-8756-6DCBD5EF1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070" y="2358297"/>
            <a:ext cx="528488" cy="52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704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787675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Trade-offs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262626"/>
                </a:solidFill>
              </a:rPr>
              <a:t>When “pure” onboard intercept becomes too expensive, online recruitment can significantly reduce costs and help ensure a sufficiently large sample.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1B5E16-2496-4931-94AB-CFE0CA63EB1A}"/>
              </a:ext>
            </a:extLst>
          </p:cNvPr>
          <p:cNvSpPr txBox="1"/>
          <p:nvPr/>
        </p:nvSpPr>
        <p:spPr>
          <a:xfrm>
            <a:off x="728132" y="2895469"/>
            <a:ext cx="39793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OPTION A: ONBOARD ONLY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8484A"/>
                </a:solidFill>
              </a:rPr>
              <a:t>Onboard surveyor labor is expensive; no economies of scale</a:t>
            </a:r>
          </a:p>
          <a:p>
            <a:pPr lvl="1"/>
            <a:endParaRPr lang="en-US" dirty="0">
              <a:solidFill>
                <a:srgbClr val="48484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8484A"/>
                </a:solidFill>
              </a:rPr>
              <a:t>Fewer completions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8484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8484A"/>
                </a:solidFill>
              </a:rPr>
              <a:t>Established 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8484A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8484A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186BB6-8D17-46EC-B419-7FCA28B87200}"/>
              </a:ext>
            </a:extLst>
          </p:cNvPr>
          <p:cNvSpPr txBox="1"/>
          <p:nvPr/>
        </p:nvSpPr>
        <p:spPr>
          <a:xfrm>
            <a:off x="5249575" y="2895469"/>
            <a:ext cx="39793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OPTION B: ONLINE/ONBOARD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8484A"/>
                </a:solidFill>
              </a:rPr>
              <a:t>Online surveying is relatively inexpensive at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8484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8484A"/>
                </a:solidFill>
              </a:rPr>
              <a:t>More completions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8484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8484A"/>
                </a:solidFill>
              </a:rPr>
              <a:t>New methodology</a:t>
            </a:r>
          </a:p>
        </p:txBody>
      </p:sp>
      <p:pic>
        <p:nvPicPr>
          <p:cNvPr id="16" name="Graphic 15" descr="Close">
            <a:extLst>
              <a:ext uri="{FF2B5EF4-FFF2-40B4-BE49-F238E27FC236}">
                <a16:creationId xmlns:a16="http://schemas.microsoft.com/office/drawing/2014/main" id="{4D53AEBA-9A5E-4A6E-A044-560AAB06E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022" y="3348914"/>
            <a:ext cx="542109" cy="542109"/>
          </a:xfrm>
          <a:prstGeom prst="rect">
            <a:avLst/>
          </a:prstGeom>
        </p:spPr>
      </p:pic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CB415C1C-B6A5-4C7D-8E69-8FDC644539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6021" y="4797572"/>
            <a:ext cx="542109" cy="542109"/>
          </a:xfrm>
          <a:prstGeom prst="rect">
            <a:avLst/>
          </a:prstGeom>
        </p:spPr>
      </p:pic>
      <p:pic>
        <p:nvPicPr>
          <p:cNvPr id="18" name="Graphic 17" descr="Close">
            <a:extLst>
              <a:ext uri="{FF2B5EF4-FFF2-40B4-BE49-F238E27FC236}">
                <a16:creationId xmlns:a16="http://schemas.microsoft.com/office/drawing/2014/main" id="{5419DD42-9419-4274-A280-B83602D7B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023" y="4129911"/>
            <a:ext cx="542109" cy="542109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5850B9BD-F820-4E88-B9A3-DB84216137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07466" y="3348913"/>
            <a:ext cx="542109" cy="542109"/>
          </a:xfrm>
          <a:prstGeom prst="rect">
            <a:avLst/>
          </a:prstGeom>
        </p:spPr>
      </p:pic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BB8CE9D0-7840-4850-A872-B83661FD30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07465" y="4129911"/>
            <a:ext cx="542109" cy="542109"/>
          </a:xfrm>
          <a:prstGeom prst="rect">
            <a:avLst/>
          </a:prstGeom>
        </p:spPr>
      </p:pic>
      <p:pic>
        <p:nvPicPr>
          <p:cNvPr id="21" name="Graphic 20" descr="Close">
            <a:extLst>
              <a:ext uri="{FF2B5EF4-FFF2-40B4-BE49-F238E27FC236}">
                <a16:creationId xmlns:a16="http://schemas.microsoft.com/office/drawing/2014/main" id="{4B44E500-C542-40D4-AD26-342C47194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07464" y="4797571"/>
            <a:ext cx="542109" cy="54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54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87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Getting onboard… with going online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262626"/>
                </a:solidFill>
              </a:rPr>
              <a:t>A sound methodology and outlook are needed to ensure online sample effectively complements onboard sample. RSG took key measures/strategies at each step to ensure this.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1B5E16-2496-4931-94AB-CFE0CA63EB1A}"/>
              </a:ext>
            </a:extLst>
          </p:cNvPr>
          <p:cNvSpPr txBox="1"/>
          <p:nvPr/>
        </p:nvSpPr>
        <p:spPr>
          <a:xfrm>
            <a:off x="592666" y="3956837"/>
            <a:ext cx="76105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</a:rPr>
              <a:t>METHODOLOGY MATTERS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8484A"/>
                </a:solidFill>
              </a:rPr>
              <a:t>Key measures taken in three notable areas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8484A"/>
                </a:solidFill>
              </a:rPr>
              <a:t>Recruitment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8484A"/>
                </a:solidFill>
              </a:rPr>
              <a:t>Survey format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8484A"/>
                </a:solidFill>
              </a:rPr>
              <a:t>Weighting/Expansion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8484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8484A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8484A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F0070E-94C6-4084-A6F0-DBF4FAEB41BD}"/>
              </a:ext>
            </a:extLst>
          </p:cNvPr>
          <p:cNvSpPr txBox="1"/>
          <p:nvPr/>
        </p:nvSpPr>
        <p:spPr>
          <a:xfrm>
            <a:off x="592666" y="2597150"/>
            <a:ext cx="783951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</a:rPr>
              <a:t>MIND THE GAP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8484A"/>
                </a:solidFill>
              </a:rPr>
              <a:t>Embrace complementarity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8484A"/>
                </a:solidFill>
              </a:rPr>
              <a:t>Aim for comparability, but acknowledge difference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8484A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848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75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262626"/>
                </a:solidFill>
              </a:rPr>
              <a:t>METHODOLOGY</a:t>
            </a:r>
            <a:br>
              <a:rPr lang="en-US" dirty="0">
                <a:solidFill>
                  <a:srgbClr val="262626"/>
                </a:solidFill>
              </a:rPr>
            </a:br>
            <a:r>
              <a:rPr lang="en-US" dirty="0">
                <a:solidFill>
                  <a:srgbClr val="262626"/>
                </a:solidFill>
              </a:rPr>
              <a:t>Recruitment – Email List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262626"/>
                </a:solidFill>
              </a:rPr>
              <a:t>A good email list is a must.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5" y="2158093"/>
            <a:ext cx="8551335" cy="3005138"/>
          </a:xfrm>
        </p:spPr>
        <p:txBody>
          <a:bodyPr/>
          <a:lstStyle/>
          <a:p>
            <a:r>
              <a:rPr lang="en-US" sz="2400" dirty="0"/>
              <a:t>KEY LIST CHARACTERISTICS</a:t>
            </a:r>
            <a:endParaRPr lang="en-US" sz="2400" dirty="0">
              <a:solidFill>
                <a:srgbClr val="F68B1F"/>
              </a:solidFill>
            </a:endParaRPr>
          </a:p>
          <a:p>
            <a:pPr marL="231775" lvl="1" indent="-176213"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262626"/>
                </a:solidFill>
              </a:rPr>
              <a:t>Size: </a:t>
            </a:r>
            <a:r>
              <a:rPr lang="en-US" sz="2000" dirty="0">
                <a:solidFill>
                  <a:srgbClr val="262626"/>
                </a:solidFill>
              </a:rPr>
              <a:t>represents a large percentage of riders</a:t>
            </a:r>
          </a:p>
          <a:p>
            <a:pPr marL="576262" lvl="2" indent="-176213">
              <a:spcBef>
                <a:spcPts val="200"/>
              </a:spcBef>
              <a:spcAft>
                <a:spcPts val="200"/>
              </a:spcAft>
            </a:pPr>
            <a:r>
              <a:rPr lang="en-US" sz="2000" dirty="0">
                <a:solidFill>
                  <a:srgbClr val="262626"/>
                </a:solidFill>
              </a:rPr>
              <a:t>88% of CTA boardings in 2017 used Ventra</a:t>
            </a:r>
          </a:p>
          <a:p>
            <a:pPr marL="231775" lvl="1" indent="-176213"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262626"/>
                </a:solidFill>
              </a:rPr>
              <a:t>Scope: </a:t>
            </a:r>
            <a:r>
              <a:rPr lang="en-US" sz="2000" dirty="0">
                <a:solidFill>
                  <a:srgbClr val="262626"/>
                </a:solidFill>
              </a:rPr>
              <a:t>represents a large cross-section of rider types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BED669-AA67-48F0-8C27-947DB7202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66" y="4306393"/>
            <a:ext cx="3587448" cy="1428535"/>
          </a:xfrm>
          <a:prstGeom prst="rect">
            <a:avLst/>
          </a:prstGeom>
        </p:spPr>
      </p:pic>
      <p:pic>
        <p:nvPicPr>
          <p:cNvPr id="2050" name="Picture 2" descr="Image result for ventra logo">
            <a:extLst>
              <a:ext uri="{FF2B5EF4-FFF2-40B4-BE49-F238E27FC236}">
                <a16:creationId xmlns:a16="http://schemas.microsoft.com/office/drawing/2014/main" id="{6C621D75-A25A-4420-9EA0-A3230FBE9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107" y="3893202"/>
            <a:ext cx="27051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366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262626"/>
                </a:solidFill>
              </a:rPr>
              <a:t>METHODOLOGY </a:t>
            </a:r>
            <a:br>
              <a:rPr lang="en-US" sz="2000" dirty="0">
                <a:solidFill>
                  <a:srgbClr val="262626"/>
                </a:solidFill>
              </a:rPr>
            </a:br>
            <a:r>
              <a:rPr lang="en-US" dirty="0">
                <a:solidFill>
                  <a:srgbClr val="262626"/>
                </a:solidFill>
              </a:rPr>
              <a:t>Recruitment – Gap Coverage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262626"/>
                </a:solidFill>
              </a:rPr>
              <a:t>It’s critical to account for “holes” in the email list.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2665" y="2158093"/>
            <a:ext cx="8291275" cy="3005138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400" dirty="0"/>
              <a:t>TARGETED INTERCEPT</a:t>
            </a:r>
            <a:endParaRPr lang="en-US" sz="2400" dirty="0">
              <a:solidFill>
                <a:srgbClr val="F68B1F"/>
              </a:solidFill>
            </a:endParaRPr>
          </a:p>
          <a:p>
            <a:pPr marL="231775" lvl="1" indent="-176213">
              <a:spcBef>
                <a:spcPts val="200"/>
              </a:spcBef>
              <a:spcAft>
                <a:spcPts val="200"/>
              </a:spcAft>
            </a:pPr>
            <a:r>
              <a:rPr lang="en-US" sz="2000" dirty="0">
                <a:solidFill>
                  <a:srgbClr val="262626"/>
                </a:solidFill>
              </a:rPr>
              <a:t>Used CTA payment data to assess high cash-use geographies</a:t>
            </a:r>
          </a:p>
          <a:p>
            <a:pPr marL="231775" lvl="1" indent="-176213">
              <a:spcBef>
                <a:spcPts val="200"/>
              </a:spcBef>
              <a:spcAft>
                <a:spcPts val="200"/>
              </a:spcAft>
            </a:pPr>
            <a:r>
              <a:rPr lang="en-US" sz="2000" dirty="0">
                <a:solidFill>
                  <a:srgbClr val="262626"/>
                </a:solidFill>
              </a:rPr>
              <a:t>Oversampled onboard in those areas to complement the online effort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560CFD-4E4B-4BEA-8AC8-9F2428F9D58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2666" y="3532463"/>
          <a:ext cx="8094133" cy="2381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4383">
                  <a:extLst>
                    <a:ext uri="{9D8B030D-6E8A-4147-A177-3AD203B41FA5}">
                      <a16:colId xmlns:a16="http://schemas.microsoft.com/office/drawing/2014/main" val="2230743624"/>
                    </a:ext>
                  </a:extLst>
                </a:gridCol>
                <a:gridCol w="2210732">
                  <a:extLst>
                    <a:ext uri="{9D8B030D-6E8A-4147-A177-3AD203B41FA5}">
                      <a16:colId xmlns:a16="http://schemas.microsoft.com/office/drawing/2014/main" val="1868894552"/>
                    </a:ext>
                  </a:extLst>
                </a:gridCol>
                <a:gridCol w="2389018">
                  <a:extLst>
                    <a:ext uri="{9D8B030D-6E8A-4147-A177-3AD203B41FA5}">
                      <a16:colId xmlns:a16="http://schemas.microsoft.com/office/drawing/2014/main" val="621902670"/>
                    </a:ext>
                  </a:extLst>
                </a:gridCol>
              </a:tblGrid>
              <a:tr h="678788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Bus Route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Cash Use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Onboard Sampling Target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95422"/>
                  </a:ext>
                </a:extLst>
              </a:tr>
              <a:tr h="345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(% of total entries)</a:t>
                      </a:r>
                      <a:endParaRPr lang="en-US" sz="18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(% of total target)</a:t>
                      </a:r>
                      <a:endParaRPr lang="en-US" sz="18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883830"/>
                  </a:ext>
                </a:extLst>
              </a:tr>
              <a:tr h="678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134-Stockton/LaSalle Express </a:t>
                      </a:r>
                    </a:p>
                    <a:p>
                      <a:pPr algn="l" fontAlgn="b"/>
                      <a:r>
                        <a:rPr lang="en-US" sz="1800" b="0" u="none" strike="noStrike" dirty="0">
                          <a:effectLst/>
                        </a:rPr>
                        <a:t>(North Lake Shore Drive Express)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164622"/>
                  </a:ext>
                </a:extLst>
              </a:tr>
              <a:tr h="678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J14- Jeffery Jump</a:t>
                      </a:r>
                    </a:p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(South Lake Shore Drive Express)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680328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E367ADE0-9B7A-4903-9BDA-8B5DC22E6B1A}"/>
              </a:ext>
            </a:extLst>
          </p:cNvPr>
          <p:cNvSpPr/>
          <p:nvPr/>
        </p:nvSpPr>
        <p:spPr>
          <a:xfrm>
            <a:off x="7821038" y="5206146"/>
            <a:ext cx="1151512" cy="704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0952DC-79CD-4120-9736-365FAA86A5DD}"/>
              </a:ext>
            </a:extLst>
          </p:cNvPr>
          <p:cNvSpPr txBox="1"/>
          <p:nvPr/>
        </p:nvSpPr>
        <p:spPr>
          <a:xfrm>
            <a:off x="7448550" y="5919052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Oversample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763192A-C3CB-4354-BE5F-70924663DAE9}"/>
              </a:ext>
            </a:extLst>
          </p:cNvPr>
          <p:cNvSpPr/>
          <p:nvPr/>
        </p:nvSpPr>
        <p:spPr>
          <a:xfrm>
            <a:off x="5473429" y="5224881"/>
            <a:ext cx="1151512" cy="704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0E7C8A-76F3-44A0-9D38-2314B11099AE}"/>
              </a:ext>
            </a:extLst>
          </p:cNvPr>
          <p:cNvSpPr txBox="1"/>
          <p:nvPr/>
        </p:nvSpPr>
        <p:spPr>
          <a:xfrm>
            <a:off x="5100941" y="5937787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 cash use</a:t>
            </a:r>
          </a:p>
        </p:txBody>
      </p:sp>
    </p:spTree>
    <p:extLst>
      <p:ext uri="{BB962C8B-B14F-4D97-AF65-F5344CB8AC3E}">
        <p14:creationId xmlns:p14="http://schemas.microsoft.com/office/powerpoint/2010/main" val="388875652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Presentation">
  <a:themeElements>
    <a:clrScheme name="Custom 7">
      <a:dk1>
        <a:srgbClr val="48484A"/>
      </a:dk1>
      <a:lt1>
        <a:sysClr val="window" lastClr="FFFFFF"/>
      </a:lt1>
      <a:dk2>
        <a:srgbClr val="262626"/>
      </a:dk2>
      <a:lt2>
        <a:srgbClr val="F68B1F"/>
      </a:lt2>
      <a:accent1>
        <a:srgbClr val="006FA1"/>
      </a:accent1>
      <a:accent2>
        <a:srgbClr val="88CADE"/>
      </a:accent2>
      <a:accent3>
        <a:srgbClr val="65B360"/>
      </a:accent3>
      <a:accent4>
        <a:srgbClr val="FFC20E"/>
      </a:accent4>
      <a:accent5>
        <a:srgbClr val="514D85"/>
      </a:accent5>
      <a:accent6>
        <a:srgbClr val="BA1222"/>
      </a:accent6>
      <a:hlink>
        <a:srgbClr val="0000FF"/>
      </a:hlink>
      <a:folHlink>
        <a:srgbClr val="B1B3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Presentation.potx" id="{2282F849-DE3D-4F9B-9A95-78CD204BD376}" vid="{D2DCF89A-21CE-4BD2-9314-40B42567F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SG [11.20.13]">
    <a:dk1>
      <a:srgbClr val="262626"/>
    </a:dk1>
    <a:lt1>
      <a:srgbClr val="F68B1F"/>
    </a:lt1>
    <a:dk2>
      <a:srgbClr val="006FA1"/>
    </a:dk2>
    <a:lt2>
      <a:srgbClr val="FFFFFF"/>
    </a:lt2>
    <a:accent1>
      <a:srgbClr val="F48B1F"/>
    </a:accent1>
    <a:accent2>
      <a:srgbClr val="262626"/>
    </a:accent2>
    <a:accent3>
      <a:srgbClr val="63AF5E"/>
    </a:accent3>
    <a:accent4>
      <a:srgbClr val="524D85"/>
    </a:accent4>
    <a:accent5>
      <a:srgbClr val="75BEE9"/>
    </a:accent5>
    <a:accent6>
      <a:srgbClr val="FFC20E"/>
    </a:accent6>
    <a:hlink>
      <a:srgbClr val="48484A"/>
    </a:hlink>
    <a:folHlink>
      <a:srgbClr val="524D85"/>
    </a:folHlink>
  </a:clrScheme>
  <a:fontScheme name="RSG">
    <a:majorFont>
      <a:latin typeface="Arial"/>
      <a:ea typeface=""/>
      <a:cs typeface=""/>
    </a:majorFont>
    <a:minorFont>
      <a:latin typeface="Garam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RSG [11.20.13]">
    <a:dk1>
      <a:srgbClr val="262626"/>
    </a:dk1>
    <a:lt1>
      <a:srgbClr val="F68B1F"/>
    </a:lt1>
    <a:dk2>
      <a:srgbClr val="006FA1"/>
    </a:dk2>
    <a:lt2>
      <a:srgbClr val="FFFFFF"/>
    </a:lt2>
    <a:accent1>
      <a:srgbClr val="F48B1F"/>
    </a:accent1>
    <a:accent2>
      <a:srgbClr val="262626"/>
    </a:accent2>
    <a:accent3>
      <a:srgbClr val="63AF5E"/>
    </a:accent3>
    <a:accent4>
      <a:srgbClr val="524D85"/>
    </a:accent4>
    <a:accent5>
      <a:srgbClr val="75BEE9"/>
    </a:accent5>
    <a:accent6>
      <a:srgbClr val="FFC20E"/>
    </a:accent6>
    <a:hlink>
      <a:srgbClr val="48484A"/>
    </a:hlink>
    <a:folHlink>
      <a:srgbClr val="524D85"/>
    </a:folHlink>
  </a:clrScheme>
  <a:fontScheme name="RSG">
    <a:majorFont>
      <a:latin typeface="Arial"/>
      <a:ea typeface=""/>
      <a:cs typeface=""/>
    </a:majorFont>
    <a:minorFont>
      <a:latin typeface="Garam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322EC559C6C46AD7C246A9C6A9593" ma:contentTypeVersion="2" ma:contentTypeDescription="Create a new document." ma:contentTypeScope="" ma:versionID="a38972bdc2a28b491e8b5d76cc384854">
  <xsd:schema xmlns:xsd="http://www.w3.org/2001/XMLSchema" xmlns:xs="http://www.w3.org/2001/XMLSchema" xmlns:p="http://schemas.microsoft.com/office/2006/metadata/properties" xmlns:ns2="4c265f44-5553-4b88-8776-487c6beffe03" targetNamespace="http://schemas.microsoft.com/office/2006/metadata/properties" ma:root="true" ma:fieldsID="596bb8cd0db947c7da86bc56901a4608" ns2:_="">
    <xsd:import namespace="4c265f44-5553-4b88-8776-487c6beffe03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Practi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65f44-5553-4b88-8776-487c6beffe03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default="Acoustics Output" ma:format="Dropdown" ma:internalName="Category">
      <xsd:simpleType>
        <xsd:restriction base="dms:Choice">
          <xsd:enumeration value="Acoustics Output"/>
          <xsd:enumeration value="AutoCAD"/>
          <xsd:enumeration value="Other"/>
          <xsd:enumeration value="Power Point"/>
          <xsd:enumeration value="Proposal and Report"/>
          <xsd:enumeration value="Questionnaire"/>
          <xsd:enumeration value="Resume"/>
          <xsd:enumeration value="Stationery"/>
          <xsd:enumeration value="Guidance Document"/>
          <xsd:enumeration value="Contracting"/>
        </xsd:restriction>
      </xsd:simpleType>
    </xsd:element>
    <xsd:element name="Practice" ma:index="3" nillable="true" ma:displayName="Practice" ma:default="CORP" ma:format="Dropdown" ma:internalName="Practice">
      <xsd:simpleType>
        <xsd:restriction base="dms:Choice">
          <xsd:enumeration value="CORP"/>
          <xsd:enumeration value="MIS"/>
          <xsd:enumeration value="TAE"/>
          <xsd:enumeration value="TQM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4c265f44-5553-4b88-8776-487c6beffe03">Power Point</Category>
    <Practice xmlns="4c265f44-5553-4b88-8776-487c6beffe03">CORP</Practice>
  </documentManagement>
</p:properties>
</file>

<file path=customXml/itemProps1.xml><?xml version="1.0" encoding="utf-8"?>
<ds:datastoreItem xmlns:ds="http://schemas.openxmlformats.org/officeDocument/2006/customXml" ds:itemID="{E23E702B-A4A8-49D1-8100-74D24C5D8E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F42501-FD43-4347-8465-A1634AD528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265f44-5553-4b88-8776-487c6beffe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B548D2-16E5-4D59-9228-B99A31CAF826}">
  <ds:schemaRefs>
    <ds:schemaRef ds:uri="4c265f44-5553-4b88-8776-487c6beffe03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</Template>
  <TotalTime>10860</TotalTime>
  <Words>1026</Words>
  <Application>Microsoft Office PowerPoint</Application>
  <PresentationFormat>On-screen Show (4:3)</PresentationFormat>
  <Paragraphs>206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Garamond</vt:lpstr>
      <vt:lpstr>Lucida Grande</vt:lpstr>
      <vt:lpstr>PowerPoint Presentation</vt:lpstr>
      <vt:lpstr>PowerPoint Presentation</vt:lpstr>
      <vt:lpstr>PowerPoint Presentation</vt:lpstr>
      <vt:lpstr>Transit Origin-Destination (OD) surveys</vt:lpstr>
      <vt:lpstr>Challenge</vt:lpstr>
      <vt:lpstr>PowerPoint Presentation</vt:lpstr>
      <vt:lpstr>Trade-offs</vt:lpstr>
      <vt:lpstr>Getting onboard… with going online</vt:lpstr>
      <vt:lpstr>METHODOLOGY Recruitment – Email List</vt:lpstr>
      <vt:lpstr>METHODOLOGY  Recruitment – Gap Coverage</vt:lpstr>
      <vt:lpstr>METHODOLOGY  Survey Format – Trip Diversity</vt:lpstr>
      <vt:lpstr>METHODOLOGY  Survey Format – Trip Accuracy</vt:lpstr>
      <vt:lpstr>METHODOLOGY Weighting/Expansion</vt:lpstr>
      <vt:lpstr>RESULTS Online and Onboard Samples</vt:lpstr>
      <vt:lpstr>RESULTS Demographics</vt:lpstr>
      <vt:lpstr>RESULTS Trip Characteristics</vt:lpstr>
      <vt:lpstr>PowerPoint Presentation</vt:lpstr>
      <vt:lpstr>Innovative Survey Data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Levin</dc:creator>
  <cp:lastModifiedBy>Alexander Levin</cp:lastModifiedBy>
  <cp:revision>97</cp:revision>
  <dcterms:created xsi:type="dcterms:W3CDTF">2019-04-10T14:14:57Z</dcterms:created>
  <dcterms:modified xsi:type="dcterms:W3CDTF">2019-05-31T17:02:30Z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0x010100654322EC559C6C46AD7C246A9C6A9593</vt:lpwstr>
  </property>
</Properties>
</file>